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5" r:id="rId2"/>
    <p:sldMasterId id="2147483678" r:id="rId3"/>
  </p:sldMasterIdLst>
  <p:notesMasterIdLst>
    <p:notesMasterId r:id="rId59"/>
  </p:notesMasterIdLst>
  <p:handoutMasterIdLst>
    <p:handoutMasterId r:id="rId60"/>
  </p:handoutMasterIdLst>
  <p:sldIdLst>
    <p:sldId id="1314" r:id="rId4"/>
    <p:sldId id="1324" r:id="rId5"/>
    <p:sldId id="1346" r:id="rId6"/>
    <p:sldId id="1358" r:id="rId7"/>
    <p:sldId id="1326" r:id="rId8"/>
    <p:sldId id="1369" r:id="rId9"/>
    <p:sldId id="1370" r:id="rId10"/>
    <p:sldId id="1328" r:id="rId11"/>
    <p:sldId id="1362" r:id="rId12"/>
    <p:sldId id="1363" r:id="rId13"/>
    <p:sldId id="1364" r:id="rId14"/>
    <p:sldId id="1371" r:id="rId15"/>
    <p:sldId id="1365" r:id="rId16"/>
    <p:sldId id="1366" r:id="rId17"/>
    <p:sldId id="1367" r:id="rId18"/>
    <p:sldId id="1368" r:id="rId19"/>
    <p:sldId id="1372" r:id="rId20"/>
    <p:sldId id="431" r:id="rId21"/>
    <p:sldId id="432" r:id="rId22"/>
    <p:sldId id="1373" r:id="rId23"/>
    <p:sldId id="434" r:id="rId24"/>
    <p:sldId id="1374" r:id="rId25"/>
    <p:sldId id="1375" r:id="rId26"/>
    <p:sldId id="1376" r:id="rId27"/>
    <p:sldId id="1377" r:id="rId28"/>
    <p:sldId id="1378" r:id="rId29"/>
    <p:sldId id="408" r:id="rId30"/>
    <p:sldId id="1380" r:id="rId31"/>
    <p:sldId id="1379" r:id="rId32"/>
    <p:sldId id="1331" r:id="rId33"/>
    <p:sldId id="1381" r:id="rId34"/>
    <p:sldId id="1382" r:id="rId35"/>
    <p:sldId id="1383" r:id="rId36"/>
    <p:sldId id="413" r:id="rId37"/>
    <p:sldId id="1384" r:id="rId38"/>
    <p:sldId id="1385" r:id="rId39"/>
    <p:sldId id="1386" r:id="rId40"/>
    <p:sldId id="416" r:id="rId41"/>
    <p:sldId id="417" r:id="rId42"/>
    <p:sldId id="419" r:id="rId43"/>
    <p:sldId id="420" r:id="rId44"/>
    <p:sldId id="405" r:id="rId45"/>
    <p:sldId id="428" r:id="rId46"/>
    <p:sldId id="1387" r:id="rId47"/>
    <p:sldId id="1393" r:id="rId48"/>
    <p:sldId id="1388" r:id="rId49"/>
    <p:sldId id="1389" r:id="rId50"/>
    <p:sldId id="1390" r:id="rId51"/>
    <p:sldId id="394" r:id="rId52"/>
    <p:sldId id="393" r:id="rId53"/>
    <p:sldId id="396" r:id="rId54"/>
    <p:sldId id="381" r:id="rId55"/>
    <p:sldId id="1391" r:id="rId56"/>
    <p:sldId id="1392" r:id="rId57"/>
    <p:sldId id="1356" r:id="rId58"/>
  </p:sldIdLst>
  <p:sldSz cx="9144000" cy="6858000" type="screen4x3"/>
  <p:notesSz cx="7010400" cy="923607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7CF0B3-D5F9-2949-AEC1-83D06687FB59}">
          <p14:sldIdLst>
            <p14:sldId id="1314"/>
            <p14:sldId id="1324"/>
            <p14:sldId id="1346"/>
            <p14:sldId id="1358"/>
            <p14:sldId id="1326"/>
            <p14:sldId id="1369"/>
            <p14:sldId id="1370"/>
            <p14:sldId id="1328"/>
            <p14:sldId id="1362"/>
            <p14:sldId id="1363"/>
            <p14:sldId id="1364"/>
            <p14:sldId id="1371"/>
            <p14:sldId id="1365"/>
            <p14:sldId id="1366"/>
            <p14:sldId id="1367"/>
            <p14:sldId id="1368"/>
            <p14:sldId id="1372"/>
            <p14:sldId id="431"/>
            <p14:sldId id="432"/>
            <p14:sldId id="1373"/>
            <p14:sldId id="434"/>
            <p14:sldId id="1374"/>
            <p14:sldId id="1375"/>
            <p14:sldId id="1376"/>
            <p14:sldId id="1377"/>
            <p14:sldId id="1378"/>
            <p14:sldId id="408"/>
            <p14:sldId id="1380"/>
            <p14:sldId id="1379"/>
            <p14:sldId id="1331"/>
            <p14:sldId id="1381"/>
            <p14:sldId id="1382"/>
            <p14:sldId id="1383"/>
            <p14:sldId id="413"/>
            <p14:sldId id="1384"/>
            <p14:sldId id="1385"/>
            <p14:sldId id="1386"/>
            <p14:sldId id="416"/>
            <p14:sldId id="417"/>
            <p14:sldId id="419"/>
            <p14:sldId id="420"/>
            <p14:sldId id="405"/>
            <p14:sldId id="428"/>
            <p14:sldId id="1387"/>
            <p14:sldId id="1393"/>
            <p14:sldId id="1388"/>
            <p14:sldId id="1389"/>
            <p14:sldId id="1390"/>
            <p14:sldId id="394"/>
            <p14:sldId id="393"/>
            <p14:sldId id="396"/>
            <p14:sldId id="381"/>
            <p14:sldId id="1391"/>
            <p14:sldId id="1392"/>
            <p14:sldId id="1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E2E200"/>
    <a:srgbClr val="B7CFCE"/>
    <a:srgbClr val="000066"/>
    <a:srgbClr val="080808"/>
    <a:srgbClr val="B48900"/>
    <a:srgbClr val="008000"/>
    <a:srgbClr val="FF9999"/>
    <a:srgbClr val="FF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6374" autoAdjust="0"/>
  </p:normalViewPr>
  <p:slideViewPr>
    <p:cSldViewPr>
      <p:cViewPr varScale="1">
        <p:scale>
          <a:sx n="67" d="100"/>
          <a:sy n="67" d="100"/>
        </p:scale>
        <p:origin x="117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232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CD55FDD6-10A5-42B0-85AC-A78DCFFC7A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89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8037" cy="3462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2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E41B553B-741E-4F8F-94A4-0D19498BE0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807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735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298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23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32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607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4571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8947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208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98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195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0776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987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4198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7983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955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1572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14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820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949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4358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245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672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6572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0411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8182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4896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8128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1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797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0147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0865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925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9799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C57DCE0B-9022-497A-86A0-DA1D45C79D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1E3F1639-9477-447E-937E-06A6A3269A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561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561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45CFE9E-09FE-4081-8D3F-4D70ED3B61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D8FAF3E3-D4A9-4CA3-8758-02F35684B9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5120C87-BD02-4CB1-A065-59FE4CB566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BF0D31D-5DF3-419F-909D-39CC27B261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28600"/>
            <a:ext cx="9144000" cy="5561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F024C2F-D527-4119-ADF3-9B4408EE0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B6EBFCA-8576-4D25-AB78-C2FBBDAB4C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RN Curv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0"/>
            <a:ext cx="14478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1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91600" cy="609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10200" y="6324600"/>
            <a:ext cx="3657600" cy="476250"/>
          </a:xfrm>
        </p:spPr>
        <p:txBody>
          <a:bodyPr/>
          <a:lstStyle>
            <a:lvl1pPr algn="r">
              <a:defRPr sz="1800"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76200" y="1752601"/>
            <a:ext cx="8991600" cy="4495799"/>
          </a:xfrm>
        </p:spPr>
        <p:txBody>
          <a:bodyPr/>
          <a:lstStyle>
            <a:lvl1pPr>
              <a:defRPr sz="2000">
                <a:solidFill>
                  <a:schemeClr val="accent6"/>
                </a:solidFill>
              </a:defRPr>
            </a:lvl1pPr>
            <a:lvl2pPr>
              <a:defRPr sz="2000">
                <a:solidFill>
                  <a:schemeClr val="accent6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2335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AC857-8AD1-4660-BCEC-23A6B2B09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6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ABDBEFC0-DEB4-4A6F-87B8-088089C9C9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1B1903-FEEC-4ED2-AE8B-77A1543438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528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1BC6CB-2E3A-4981-9972-DBF727E1C0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772400" y="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0"/>
              </a:rPr>
              <a:t>Navigating</a:t>
            </a:r>
            <a:r>
              <a:rPr lang="en-US" sz="1200" b="1" baseline="0" dirty="0">
                <a:latin typeface="Bell MT" panose="02020503060305020303" pitchFamily="18" charset="0"/>
              </a:rPr>
              <a:t> into the future</a:t>
            </a:r>
            <a:endParaRPr lang="en-US" sz="12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635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82A631-AD9F-4FC0-9537-84E4BDFF0C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23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F704F1-FF74-4AE4-AE8F-2FAB5A12C8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772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F22EB-CCB6-402A-AD08-91CD151023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512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BA7A7-E7C9-4F59-836E-86637928E2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813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F4B956-5E37-4FA7-8843-640CCE7ABA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43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00F0EF-267E-45F9-A685-CB0D92901E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25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890A70-0C04-4C88-B7DF-9C14F347E5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7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88325C67-99EC-49B7-9CAB-7BDB476654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A2535CA-2D1A-42B0-B971-F7E78E7610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ECF6E0AD-FE23-41F1-BEB4-073569A095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1A4B42B-8265-41DD-92CB-673197C6B7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E7D56EA-5646-4268-881A-CC95BB6412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0395BD59-F24D-4501-AED4-E60261489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76400"/>
            <a:ext cx="8686800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1" name="Line 7"/>
          <p:cNvSpPr>
            <a:spLocks noChangeShapeType="1"/>
          </p:cNvSpPr>
          <p:nvPr userDrawn="1"/>
        </p:nvSpPr>
        <p:spPr bwMode="auto">
          <a:xfrm>
            <a:off x="838200" y="1219200"/>
            <a:ext cx="72390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2" name="Line 8"/>
          <p:cNvSpPr>
            <a:spLocks noChangeShapeType="1"/>
          </p:cNvSpPr>
          <p:nvPr userDrawn="1"/>
        </p:nvSpPr>
        <p:spPr bwMode="auto">
          <a:xfrm>
            <a:off x="1143000" y="1295400"/>
            <a:ext cx="7239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2025" y="6672263"/>
            <a:ext cx="6477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spcBef>
                <a:spcPct val="20000"/>
              </a:spcBef>
              <a:buFont typeface="Arial Narrow" pitchFamily="34" charset="0"/>
              <a:buNone/>
              <a:defRPr sz="1000" b="1">
                <a:solidFill>
                  <a:srgbClr val="000058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7319D7C1-BD6C-4F15-B183-5409B569C6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 dirty="0">
              <a:solidFill>
                <a:srgbClr val="000066"/>
              </a:solidFill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104775" y="0"/>
          <a:ext cx="100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" name="Photo Editor Photo" r:id="rId18" imgW="3895238" imgH="5619048" progId="">
                  <p:embed/>
                </p:oleObj>
              </mc:Choice>
              <mc:Fallback>
                <p:oleObj name="Photo Editor Photo" r:id="rId18" imgW="3895238" imgH="5619048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clrChange>
                          <a:clrFrom>
                            <a:srgbClr val="FBFBFB"/>
                          </a:clrFrom>
                          <a:clrTo>
                            <a:srgbClr val="FBFBF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0"/>
                        <a:ext cx="100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•"/>
        <a:defRPr sz="2600" b="1">
          <a:solidFill>
            <a:srgbClr val="000066"/>
          </a:solidFill>
          <a:latin typeface="+mn-lt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>
          <a:solidFill>
            <a:srgbClr val="000066"/>
          </a:solidFill>
          <a:latin typeface="+mn-lt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000066"/>
          </a:solidFill>
          <a:latin typeface="+mn-lt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rgbClr val="000066"/>
          </a:solidFill>
          <a:latin typeface="+mn-lt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C67AD86-B9CB-495F-B181-E371DDAAE9E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5/24/2023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41D88F1-9F7A-41EE-8511-0C18C1CAA471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AA826DC-D0D2-4904-B5F5-C9933C51F6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8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nc.nga.mil/dncp/home.ph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nc.nga.mil/dncp/home.ph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youtube.com/watch?v=-j-SWKtWEcU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rts.noaa.gov/InteractiveCatalog/nrnc.s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gif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.gi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.g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C19413-1A0D-1C4A-BDC9-38C9CBE45158}"/>
              </a:ext>
            </a:extLst>
          </p:cNvPr>
          <p:cNvSpPr txBox="1"/>
          <p:nvPr/>
        </p:nvSpPr>
        <p:spPr>
          <a:xfrm>
            <a:off x="0" y="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in Navigation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NN220-11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D83FE5-092E-BF4F-BCE4-6BCC25F0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0" b="90000" l="9874" r="93067">
                        <a14:foregroundMark x1="77941" y1="10400" x2="77941" y2="10400"/>
                        <a14:foregroundMark x1="84244" y1="6200" x2="84244" y2="6200"/>
                        <a14:foregroundMark x1="24160" y1="79200" x2="24160" y2="79200"/>
                        <a14:foregroundMark x1="40966" y1="80200" x2="40966" y2="80200"/>
                        <a14:foregroundMark x1="93067" y1="10000" x2="93067" y2="10000"/>
                        <a14:foregroundMark x1="61345" y1="79400" x2="61345" y2="79400"/>
                        <a14:backgroundMark x1="42647" y1="82400" x2="42647" y2="8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0"/>
            <a:ext cx="1277939" cy="13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8B9B57-FD07-4A43-94B5-77CE37F05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3" y="5359925"/>
            <a:ext cx="1003382" cy="100338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5A79FCE-E267-164B-8973-F99FDBAB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762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13156D17-1F95-AE44-A06D-00B5E2DF8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22327A8-90B7-A246-8653-24C3EF96A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AC3C9E1-674F-3F49-9E5F-12B4B094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6597352"/>
            <a:ext cx="3116336" cy="2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Navigation– Updated May 2023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610C12-8738-F84B-812D-E1CAEFBA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2158F0-262C-4C70-BA03-BB95254ED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08176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Equation of Time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49"/>
              </p:ext>
            </p:extLst>
          </p:nvPr>
        </p:nvGraphicFramePr>
        <p:xfrm>
          <a:off x="4495800" y="1905000"/>
          <a:ext cx="4351840" cy="4500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5184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25699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By knowing our Apparent Solar Time and the Equation of Time, we can find Mean Solar Time.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equation of time can vary depending on the time of year.  In mid-February the value is almost -14 minutes 13 seconds and + 16 minutes and 26 seconds in early November.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-This information can be found in the Nautical Almanac.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-Apparent Time = Mean Time +/- Equation of Time.</a:t>
                      </a:r>
                      <a:endParaRPr lang="en-US" sz="160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320FC7D-E88F-4642-AB05-A12BB1F195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66" t="38148" r="66667" b="44074"/>
          <a:stretch/>
        </p:blipFill>
        <p:spPr>
          <a:xfrm>
            <a:off x="296359" y="2495640"/>
            <a:ext cx="4086051" cy="22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1E163-27B1-4923-BD1B-E43FBD4AAC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49" t="23333" r="67500" b="73864"/>
          <a:stretch/>
        </p:blipFill>
        <p:spPr>
          <a:xfrm>
            <a:off x="-13447" y="1804236"/>
            <a:ext cx="5957047" cy="54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E74AF-B8A0-4CEC-AA65-40ECC272CE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33" t="41111" r="75833" b="41922"/>
          <a:stretch/>
        </p:blipFill>
        <p:spPr>
          <a:xfrm>
            <a:off x="4114799" y="1758093"/>
            <a:ext cx="4977447" cy="2850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0E4305-9307-4C8B-90A5-FE59C00E91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85" t="40276" r="75530" b="51217"/>
          <a:stretch/>
        </p:blipFill>
        <p:spPr>
          <a:xfrm>
            <a:off x="51753" y="4637656"/>
            <a:ext cx="4726588" cy="1317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5E9CF0-FA2D-4F0E-A5AE-C5BB5D7997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33" t="48780" r="75473" b="43292"/>
          <a:stretch/>
        </p:blipFill>
        <p:spPr>
          <a:xfrm>
            <a:off x="3180473" y="4637656"/>
            <a:ext cx="5766911" cy="147917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5197622-3A18-4780-8587-46BF1DFBFF11}"/>
              </a:ext>
            </a:extLst>
          </p:cNvPr>
          <p:cNvSpPr/>
          <p:nvPr/>
        </p:nvSpPr>
        <p:spPr>
          <a:xfrm>
            <a:off x="4343400" y="3196595"/>
            <a:ext cx="2209800" cy="13172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B8499B-FAC0-49F9-B115-01AE4D8A284A}"/>
              </a:ext>
            </a:extLst>
          </p:cNvPr>
          <p:cNvCxnSpPr>
            <a:cxnSpLocks/>
          </p:cNvCxnSpPr>
          <p:nvPr/>
        </p:nvCxnSpPr>
        <p:spPr>
          <a:xfrm flipH="1">
            <a:off x="1804354" y="3830760"/>
            <a:ext cx="2386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5852ED-C5D9-4385-AD49-159804A7EEEC}"/>
              </a:ext>
            </a:extLst>
          </p:cNvPr>
          <p:cNvSpPr txBox="1"/>
          <p:nvPr/>
        </p:nvSpPr>
        <p:spPr>
          <a:xfrm>
            <a:off x="51753" y="2970222"/>
            <a:ext cx="1752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Gray highlight means it is a subtracted time!</a:t>
            </a:r>
          </a:p>
        </p:txBody>
      </p:sp>
    </p:spTree>
    <p:extLst>
      <p:ext uri="{BB962C8B-B14F-4D97-AF65-F5344CB8AC3E}">
        <p14:creationId xmlns:p14="http://schemas.microsoft.com/office/powerpoint/2010/main" val="28435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Create a Foundation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11278"/>
              </p:ext>
            </p:extLst>
          </p:nvPr>
        </p:nvGraphicFramePr>
        <p:xfrm>
          <a:off x="4495800" y="1905000"/>
          <a:ext cx="4351840" cy="4500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5184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25699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Equipped with the information needed to determine Mean Solar Time, we can determine the time around the world based on the fictitious movement of the sun.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-This allows a more consistent method of measuring time, not accounting for the shifts of the apparent sun’s movement throughout the year.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-A reference point is needed to be created to based time around.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-That reference is the Greenwich Meridian, or the Prime Meridian.</a:t>
                      </a:r>
                      <a:endParaRPr lang="en-US" sz="160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FE5C41-CF5B-49D4-B0BD-6DEFAD6B7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667000"/>
            <a:ext cx="4259885" cy="20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0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Greenwich Mean Time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4572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Greenwich Mean Time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(GMT) is widely used as the mean solar time at zero longitude, or the Prime Meridian.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-Based in Greenwich, UK.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-Called Zulu (Z), GMT, UT, UTC, and UT1.  They all mean the same thing.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Is the generic reference to the timescale that approximates mean diurnal motion of the fictitious sun.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 navigation, Zulu is the standard to which we base all the time zones of the world.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90A3B-2B78-475D-9BB3-7D00FA6EC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940" y="1817320"/>
            <a:ext cx="3436536" cy="45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0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Time and Longitude Arc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29606"/>
              </p:ext>
            </p:extLst>
          </p:nvPr>
        </p:nvGraphicFramePr>
        <p:xfrm>
          <a:off x="4495800" y="1905000"/>
          <a:ext cx="4351840" cy="4500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5184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25699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 navigator may be required to convert the measure of longitude arc to time or vice versa.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-Remember that longitude is a function of time.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-Mean Solar Day = one complete rotation of the Earth or 360°.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-One rotation of the Earth = one 24 hour period.</a:t>
                      </a:r>
                      <a:b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</a:b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-One 24 hour period = 1440 minutes.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-60 minutes =15° of longitude.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15° = one </a:t>
                      </a:r>
                      <a:r>
                        <a:rPr lang="en-US" sz="1600" b="1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timezone</a:t>
                      </a: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! (with some exceptions including the International Date Line)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46412D8-D59F-4071-9B81-40216454A2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33" t="47037" r="77500" b="40453"/>
          <a:stretch/>
        </p:blipFill>
        <p:spPr>
          <a:xfrm>
            <a:off x="51753" y="2667000"/>
            <a:ext cx="389799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Convert the Longitude to Time 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063488"/>
              </p:ext>
            </p:extLst>
          </p:nvPr>
        </p:nvGraphicFramePr>
        <p:xfrm>
          <a:off x="358775" y="1905000"/>
          <a:ext cx="8488865" cy="454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88865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25699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-Our longitude at USNA is 076° 29’ 00’’.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-Arc to time conversion…convert seconds and minutes to decimals.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-29’/60 (60 minutes in an hour) = .4333333.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-Longitude is converted to 076.4333333°.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-076.4333333°/15 (number of degrees in an hour) = 5.096 hours.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-USNA is 5 hours and 5 minutes </a:t>
                      </a:r>
                      <a:r>
                        <a:rPr lang="en-US" sz="2000" b="1" u="non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and 56 </a:t>
                      </a:r>
                      <a:r>
                        <a:rPr lang="en-US" sz="20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seconds away from the base longitude of the Prime Meridian!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19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International Date Line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46594"/>
              </p:ext>
            </p:extLst>
          </p:nvPr>
        </p:nvGraphicFramePr>
        <p:xfrm>
          <a:off x="152400" y="1752600"/>
          <a:ext cx="3984625" cy="51008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4625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25699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-Since time accumulates differently depending on whether you are traveling East or West, a traveler circling the Earth will lose or gain a day.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-To provide a starting point, a meridian (sort of…) was drawn and fixed by an informal agreement, called the </a:t>
                      </a:r>
                      <a:r>
                        <a:rPr lang="en-US" sz="16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International Date Line</a:t>
                      </a: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IDL separates two consecutive calendar days.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-You lose a day traveling east across the IDL.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-You gain a day traveling west across the IDL.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183FCB3-CE4A-4545-A33D-2CC69E4946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89" r="10000"/>
          <a:stretch/>
        </p:blipFill>
        <p:spPr>
          <a:xfrm>
            <a:off x="4648200" y="1786156"/>
            <a:ext cx="3505199" cy="45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Creating Time Zones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242494"/>
              </p:ext>
            </p:extLst>
          </p:nvPr>
        </p:nvGraphicFramePr>
        <p:xfrm>
          <a:off x="152400" y="1752600"/>
          <a:ext cx="3984625" cy="47350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4625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25699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-With the reference at the Prime Meridian (GMT) and the International Date Line, we have the ability to develop time zones.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-Each time zone covers a specific area of the Earth.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-Is based on a reference line of longitude</a:t>
                      </a: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183FCB3-CE4A-4545-A33D-2CC69E4946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89" r="10000"/>
          <a:stretch/>
        </p:blipFill>
        <p:spPr>
          <a:xfrm>
            <a:off x="4648200" y="1786156"/>
            <a:ext cx="3505199" cy="45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A2096-9CF0-4C98-AE74-3C76124F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A5EE-964D-48AB-B862-01C81F629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7B6EC-751F-4DE9-B618-70614522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08"/>
            <a:ext cx="9144000" cy="65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9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ABD9-12F4-418B-8815-659CEBBC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3506D-3B4E-4F9B-8641-D54637AB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AF017-8D4F-4671-BAB6-BE1EA5901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14"/>
            <a:ext cx="9144000" cy="65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9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43675"/>
              </p:ext>
            </p:extLst>
          </p:nvPr>
        </p:nvGraphicFramePr>
        <p:xfrm>
          <a:off x="362018" y="2100894"/>
          <a:ext cx="8781982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American Practical Navigator, Pub. No. 9, Bowditch, VOL. 1, 2019 Edition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-Surface Ship Navigation Department Organizations and Regulations Manual (NAVDORM), 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COMNAVSURFPAC/COMNAVAIRPAC/COMNAVAIRLANT/COMNAVSURFLANT INSTRUCTION 3530.4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93666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0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71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592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414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412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825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5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286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7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944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787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98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ABD9-12F4-418B-8815-659CEBBC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A20A6-B09C-43EB-A2BF-9A58F0E1C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0"/>
            <a:ext cx="9159182" cy="49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71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C94F-5800-4E97-9B06-AF30987C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BB2B-5DC9-4397-9F52-FDC4D1CF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12BF4-4C3B-429B-9EF6-6474A2EE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62"/>
            <a:ext cx="9144000" cy="62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Zone Time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03644"/>
              </p:ext>
            </p:extLst>
          </p:nvPr>
        </p:nvGraphicFramePr>
        <p:xfrm>
          <a:off x="143960" y="1798320"/>
          <a:ext cx="8695240" cy="2164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9524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15140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1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Each time zone is based on a reference longitude.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-These reference longitudes are divisible by 15 (since 360/24=15).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-These reference longitudes are called your </a:t>
                      </a:r>
                      <a:r>
                        <a:rPr lang="en-US" sz="14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Zone Time (ZT).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-Each ZT extends 007.5° East and West of their reference longitude.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-In Annapolis, our ZT is 075°.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16297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6288C98-B138-4459-97C3-E3FA3C64A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4" t="46646" r="57500" b="14445"/>
          <a:stretch/>
        </p:blipFill>
        <p:spPr>
          <a:xfrm>
            <a:off x="1447800" y="3810000"/>
            <a:ext cx="5867400" cy="26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Zone Description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132951"/>
              </p:ext>
            </p:extLst>
          </p:nvPr>
        </p:nvGraphicFramePr>
        <p:xfrm>
          <a:off x="152400" y="1905000"/>
          <a:ext cx="8695240" cy="1950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9524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15140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Each time zone will have a letter of the alphabet and a number assigned to it.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exception for the alphabet is “J”, which not a </a:t>
                      </a:r>
                      <a:r>
                        <a:rPr lang="en-US" sz="1600" b="1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timezone</a:t>
                      </a: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-These letters and numbers are called your </a:t>
                      </a:r>
                      <a:r>
                        <a:rPr lang="en-US" sz="16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Zone Description (ZD).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-In Annapolis, our ZD is +5R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16297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6288C98-B138-4459-97C3-E3FA3C64A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4" t="46646" r="57500" b="14445"/>
          <a:stretch/>
        </p:blipFill>
        <p:spPr>
          <a:xfrm>
            <a:off x="1447800" y="3810000"/>
            <a:ext cx="5867400" cy="26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Zone Description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93366"/>
              </p:ext>
            </p:extLst>
          </p:nvPr>
        </p:nvGraphicFramePr>
        <p:xfrm>
          <a:off x="152400" y="1905000"/>
          <a:ext cx="8695240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9524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15140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Your ZD is used to find your time zone in reference to Z (GMT).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-In Annapolis we are +5R.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-We would take our local time, add 5 hours, and we would know what time GMT would be at.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-ZD’s N(+1) to Y(+12) (</a:t>
                      </a:r>
                      <a:r>
                        <a:rPr lang="en-US" sz="1600" b="1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WESTward</a:t>
                      </a: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 and A(-1) to M(-12) (</a:t>
                      </a:r>
                      <a:r>
                        <a:rPr lang="en-US" sz="1600" b="1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EASTward</a:t>
                      </a: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 – except “J”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16297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6288C98-B138-4459-97C3-E3FA3C64A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4" t="46646" r="57500" b="14445"/>
          <a:stretch/>
        </p:blipFill>
        <p:spPr>
          <a:xfrm>
            <a:off x="1447800" y="3810000"/>
            <a:ext cx="5867400" cy="26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2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“Y” and “M: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217292"/>
              </p:ext>
            </p:extLst>
          </p:nvPr>
        </p:nvGraphicFramePr>
        <p:xfrm>
          <a:off x="152400" y="1905000"/>
          <a:ext cx="8695240" cy="414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9524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1514078">
                <a:tc>
                  <a:txBody>
                    <a:bodyPr/>
                    <a:lstStyle/>
                    <a:p>
                      <a:pPr marL="285750" marR="0" indent="-28575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“Y” and “M” are the time zones that lie on each side of the IDL.</a:t>
                      </a:r>
                    </a:p>
                    <a:p>
                      <a:pPr marL="285750" marR="0" indent="-28575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2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marR="0" indent="-28575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These time zones share the same ZT, or base line of longitude, but lie on opposite sides.</a:t>
                      </a:r>
                    </a:p>
                    <a:p>
                      <a:pPr marL="285750" marR="0" indent="-28575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2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marR="0" indent="-28575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They have the same time, but on </a:t>
                      </a:r>
                      <a:r>
                        <a:rPr lang="en-US" sz="24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different days</a:t>
                      </a:r>
                      <a:r>
                        <a:rPr lang="en-US" sz="2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marR="0" indent="-28575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24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marR="0" indent="-28575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400" b="1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“Y” and “M” are the only time zones which are only 007.5° wide.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16297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C9F75-7699-453E-B586-67B33534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40386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882B26-971E-46AD-813E-38014488CAA7}"/>
              </a:ext>
            </a:extLst>
          </p:cNvPr>
          <p:cNvSpPr/>
          <p:nvPr/>
        </p:nvSpPr>
        <p:spPr>
          <a:xfrm>
            <a:off x="3886200" y="0"/>
            <a:ext cx="1066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030BF-A042-48C9-BF06-C0825685F461}"/>
              </a:ext>
            </a:extLst>
          </p:cNvPr>
          <p:cNvCxnSpPr>
            <a:cxnSpLocks/>
          </p:cNvCxnSpPr>
          <p:nvPr/>
        </p:nvCxnSpPr>
        <p:spPr>
          <a:xfrm flipV="1">
            <a:off x="1981200" y="381000"/>
            <a:ext cx="2286000" cy="2362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9777A7-D16D-468A-938E-747FAA927391}"/>
              </a:ext>
            </a:extLst>
          </p:cNvPr>
          <p:cNvSpPr txBox="1"/>
          <p:nvPr/>
        </p:nvSpPr>
        <p:spPr>
          <a:xfrm>
            <a:off x="304800" y="2743200"/>
            <a:ext cx="16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the same ZT…but the ZD’s are different.</a:t>
            </a: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time but on different days!</a:t>
            </a:r>
          </a:p>
        </p:txBody>
      </p:sp>
    </p:spTree>
    <p:extLst>
      <p:ext uri="{BB962C8B-B14F-4D97-AF65-F5344CB8AC3E}">
        <p14:creationId xmlns:p14="http://schemas.microsoft.com/office/powerpoint/2010/main" val="377697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22040"/>
            <a:ext cx="8458200" cy="58359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19600" y="1828800"/>
            <a:ext cx="0" cy="4267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667000" y="3039035"/>
            <a:ext cx="304800" cy="3048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475194" y="3366247"/>
            <a:ext cx="304800" cy="3048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8635" y="3366247"/>
            <a:ext cx="3515706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Washington DC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+5R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West is Best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Add 5hrs to return to Z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1200R = 1700Z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819400" y="1828800"/>
            <a:ext cx="0" cy="1537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5966" y="3940020"/>
            <a:ext cx="3805849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Bahrain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-4D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East is Least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Minus 4hrs to return to Z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2100D = 1700Z</a:t>
            </a:r>
          </a:p>
        </p:txBody>
      </p:sp>
      <p:sp>
        <p:nvSpPr>
          <p:cNvPr id="17" name="Oval 16"/>
          <p:cNvSpPr/>
          <p:nvPr/>
        </p:nvSpPr>
        <p:spPr>
          <a:xfrm>
            <a:off x="3962400" y="1219200"/>
            <a:ext cx="304800" cy="3048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0296" y="1650914"/>
            <a:ext cx="38690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Each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Timezone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15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ＭＳ Ｐゴシック" panose="020B0600070205080204" pitchFamily="34" charset="-128"/>
                <a:cs typeface="+mn-cs"/>
              </a:rPr>
              <a:t>°Longitude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09" y="2140408"/>
            <a:ext cx="43497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Except M / Y = 7.5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ＭＳ Ｐゴシック" panose="020B0600070205080204" pitchFamily="34" charset="-128"/>
                <a:cs typeface="+mn-cs"/>
              </a:rPr>
              <a:t>°each (15°total)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39709" y="1283901"/>
            <a:ext cx="304800" cy="3048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44509" y="1650914"/>
            <a:ext cx="422291" cy="489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523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6" grpId="0" animBg="1"/>
      <p:bldP spid="17" grpId="0" animBg="1"/>
      <p:bldP spid="18" grpId="0" animBg="1"/>
      <p:bldP spid="20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Determine Time Zones Geographically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1BE0AE8-237E-4079-AA57-49E7326ECBBF}"/>
              </a:ext>
            </a:extLst>
          </p:cNvPr>
          <p:cNvSpPr txBox="1">
            <a:spLocks/>
          </p:cNvSpPr>
          <p:nvPr/>
        </p:nvSpPr>
        <p:spPr bwMode="auto">
          <a:xfrm>
            <a:off x="76200" y="1758093"/>
            <a:ext cx="8907536" cy="449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6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6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If you did not know the local time zone of a specific location what could you do? 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Longitude derives time zone.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Example: San Diego - 117° 10’ W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Convert longitude into degrees 10’   1°   = .167° + 117°= 117.167°W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		         60’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Covert degrees into hours 117.167°  1 </a:t>
            </a:r>
            <a:r>
              <a:rPr kumimoji="0" lang="en-US" sz="22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hr</a:t>
            </a: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7.8 </a:t>
            </a:r>
            <a:r>
              <a:rPr kumimoji="0" lang="en-US" sz="22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hrs</a:t>
            </a: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West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		           15°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Round to nearest whole number 8 </a:t>
            </a:r>
            <a:r>
              <a:rPr kumimoji="0" lang="en-US" sz="22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hrs</a:t>
            </a: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western hemisphere... +8U (it is + because it is in the West)</a:t>
            </a:r>
            <a:endParaRPr kumimoji="0" lang="en-US" sz="2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15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Determine Time Zones Geographically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1BE0AE8-237E-4079-AA57-49E7326ECBBF}"/>
              </a:ext>
            </a:extLst>
          </p:cNvPr>
          <p:cNvSpPr txBox="1">
            <a:spLocks/>
          </p:cNvSpPr>
          <p:nvPr/>
        </p:nvSpPr>
        <p:spPr bwMode="auto">
          <a:xfrm>
            <a:off x="76200" y="1758093"/>
            <a:ext cx="8907536" cy="449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6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6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6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is not always accurate.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social/political/economic reasons, some countries will not honor their geographic time zone.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Iceland goes by Z and should be +1N.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Iran goes by 3.5 hours….when everyone is on the hour they are on the half hour!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D2D8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88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999751"/>
              </p:ext>
            </p:extLst>
          </p:nvPr>
        </p:nvGraphicFramePr>
        <p:xfrm>
          <a:off x="152400" y="1600200"/>
          <a:ext cx="8781982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26115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417852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UNDERSTAND time as a function of the Earth’s rotation around the sun.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DEFINE Apparent Time and Mean Solar Time.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UNDERSTAND Universal Time (GMT or Greenwich Meridian) and its application to time.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 UNDERSTAND Longitude Arc and arc to time conversion.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UNDERSTAND the purpose of the International Date Line.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6 - DEFINE Zone Time (ZT) and Zone Description (ZD).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DETERMINE zone time and make zone time conversions.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8 - UNDERSTAND the time zones, their division and the military’s standard use of Zulu time.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9 - DEFINE Speed of Advance (SOA), Estimated Time of Arrival (ETA), and Estimated Time of Departure (ETD).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10 - DETERMINE the distance between ports using PUB 151.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11 - COMPUTE SOA, ETA, ETD and apply zone time conversion required for voyage planning.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23214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944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34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Daylight’s Savings Time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92681"/>
              </p:ext>
            </p:extLst>
          </p:nvPr>
        </p:nvGraphicFramePr>
        <p:xfrm>
          <a:off x="51753" y="1905000"/>
          <a:ext cx="8795887" cy="4411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Daylight Savings. 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As a result of the early rising of the sun in summer, a certain amount of daylight would be lost if time zones were not adjusted.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-To avoid this loss, it is customary to adopt the time of the next adjacent zone to the east during a portion of the year.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-This results in sunrise and sunset occurring one hour later by the clock.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-In the summer months, we “Spring forward” one time zone towards Zulu.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-In the winter months, we “Fall back” one time zone from Zulu.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-Legal times for countries may differ to align with bigger neighbors!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30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Military’s Standard Use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14558"/>
              </p:ext>
            </p:extLst>
          </p:nvPr>
        </p:nvGraphicFramePr>
        <p:xfrm>
          <a:off x="51753" y="1905000"/>
          <a:ext cx="8795887" cy="399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U.S. Military makes standard use of Z time.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-Since forces are dispersed around the world, it’s easier to use the base reference time.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-You have seen it before….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71244C9-4EB1-4DFE-9A1A-DC51AD11F2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37" r="93469" b="82593"/>
          <a:stretch/>
        </p:blipFill>
        <p:spPr>
          <a:xfrm>
            <a:off x="3716547" y="3124200"/>
            <a:ext cx="4607104" cy="2057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3F4DBB-9058-4590-B455-8F1AD07E3526}"/>
              </a:ext>
            </a:extLst>
          </p:cNvPr>
          <p:cNvSpPr/>
          <p:nvPr/>
        </p:nvSpPr>
        <p:spPr>
          <a:xfrm>
            <a:off x="3716547" y="3581400"/>
            <a:ext cx="1617453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35B55B-962E-41C6-A34B-1FABE6516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2765" r="13333"/>
          <a:stretch/>
        </p:blipFill>
        <p:spPr>
          <a:xfrm>
            <a:off x="1104900" y="213360"/>
            <a:ext cx="6934200" cy="643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Let’s Practice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51246"/>
              </p:ext>
            </p:extLst>
          </p:nvPr>
        </p:nvGraphicFramePr>
        <p:xfrm>
          <a:off x="51753" y="1905000"/>
          <a:ext cx="8795887" cy="399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concept of time in navigation is especially critical as we transit vast oceans and cross multiple time zones.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Let’s work a hypothetical scenario and use all the tools together.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36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59FD-564C-47F7-AAF6-5AD7DC54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522F-CD95-4EC4-B873-15CFCE68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34A04-D65F-4D13-941D-4C52F2D5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7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Let’s Practice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99620"/>
              </p:ext>
            </p:extLst>
          </p:nvPr>
        </p:nvGraphicFramePr>
        <p:xfrm>
          <a:off x="51753" y="1905000"/>
          <a:ext cx="8795887" cy="4411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-Our DESRON has ordered us to sea.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-We were presented with a time to depart Pearl Harbor, HI and a time to arrive in San Diego, CA.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-This is common tasking.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-Our time to depart is called our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Estimated Time of Departure (ETD) </a:t>
                      </a: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and our arrival time is called our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Estimated Time of Arrival (ETA).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-Since we are given our ETA and ETD, we must determine our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Speed of Advance (SOA) </a:t>
                      </a: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or how fast we would need to go to get to our destination on time.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4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Prepare the Voyage Plan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680465"/>
              </p:ext>
            </p:extLst>
          </p:nvPr>
        </p:nvGraphicFramePr>
        <p:xfrm>
          <a:off x="51753" y="1905000"/>
          <a:ext cx="8795887" cy="399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	Determine port of departure/arrival, date of departure/arrival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	Determine Chart and Publication requirements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	Determine Distance and SOA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	Plan the passage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8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Determine Charts and Publication Requirements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15316"/>
              </p:ext>
            </p:extLst>
          </p:nvPr>
        </p:nvGraphicFramePr>
        <p:xfrm>
          <a:off x="51753" y="1905000"/>
          <a:ext cx="8795887" cy="4716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-Identify that you have the most recent DNC or ENC libraries to support the transit.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-Apply the VDU corrections and ensure that both your charts and navigation equipment is aligned to WGS-84.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-Do your research on the voyage using such publications as PUB 151, Coast Pilots, Sailing Directions, Pilot Charts, etc.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1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6BEF6-0F48-4FE2-9F21-DB1B82C76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20539-7097-4594-A5A5-DE3B9998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" y="967581"/>
            <a:ext cx="9088148" cy="579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66262F-7F78-41FF-B8C0-CEA209E1783D}"/>
              </a:ext>
            </a:extLst>
          </p:cNvPr>
          <p:cNvSpPr txBox="1"/>
          <p:nvPr/>
        </p:nvSpPr>
        <p:spPr>
          <a:xfrm>
            <a:off x="1905000" y="228600"/>
            <a:ext cx="489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Digital Nautical Chart - HOME PAGE (nga.mil)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32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70359-7095-4DD4-8666-C84E4A84F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EEFBE-2F24-4BCB-A5E4-E11520F4E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" y="914401"/>
            <a:ext cx="9144000" cy="594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89ABC1-8DF9-4694-B309-3EE376FDC3FA}"/>
              </a:ext>
            </a:extLst>
          </p:cNvPr>
          <p:cNvSpPr txBox="1"/>
          <p:nvPr/>
        </p:nvSpPr>
        <p:spPr>
          <a:xfrm>
            <a:off x="1905000" y="304800"/>
            <a:ext cx="489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Digital Nautical Chart - HOME PAGE (nga.mil)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42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Time Zones Explained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55CF16-7EF4-4058-B04A-2FC92FC00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074664"/>
              </p:ext>
            </p:extLst>
          </p:nvPr>
        </p:nvGraphicFramePr>
        <p:xfrm>
          <a:off x="201754" y="1883598"/>
          <a:ext cx="878198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19428207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505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886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75224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56AAA3-A50C-4855-83B7-308A4D11EFC9}"/>
              </a:ext>
            </a:extLst>
          </p:cNvPr>
          <p:cNvSpPr/>
          <p:nvPr/>
        </p:nvSpPr>
        <p:spPr>
          <a:xfrm>
            <a:off x="2286000" y="2151728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5"/>
              </a:rPr>
              <a:t>Geography Lesson: Time Zones Explained | Twig -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9B3A3-3276-4E36-A2F7-F2CEB76D7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584DC-71E5-4E32-A59C-D8EA6C38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57"/>
            <a:ext cx="9144000" cy="5688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56631D-4CF9-4ACC-B33A-29E563BAE382}"/>
              </a:ext>
            </a:extLst>
          </p:cNvPr>
          <p:cNvSpPr/>
          <p:nvPr/>
        </p:nvSpPr>
        <p:spPr>
          <a:xfrm>
            <a:off x="2971800" y="467087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Chart Locator (noaa.gov)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D470A-68CA-4E4A-B905-4733CFA46544}"/>
              </a:ext>
            </a:extLst>
          </p:cNvPr>
          <p:cNvSpPr/>
          <p:nvPr/>
        </p:nvSpPr>
        <p:spPr>
          <a:xfrm>
            <a:off x="2971800" y="2514600"/>
            <a:ext cx="11430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19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DA52-266A-4BDD-8B8C-EBE01240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BC90-1753-47B0-9A11-46B7623C9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E43D5-6582-49DE-982A-4C0C79EE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037"/>
            <a:ext cx="9144000" cy="62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" y="457200"/>
            <a:ext cx="4572001" cy="902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128" t="25958" r="14709" b="16260"/>
          <a:stretch/>
        </p:blipFill>
        <p:spPr>
          <a:xfrm>
            <a:off x="152400" y="2209800"/>
            <a:ext cx="5943600" cy="4563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570" t="24603" r="17802" b="16780"/>
          <a:stretch/>
        </p:blipFill>
        <p:spPr>
          <a:xfrm>
            <a:off x="5105400" y="2285199"/>
            <a:ext cx="3938789" cy="443895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667000" y="3886200"/>
            <a:ext cx="381000" cy="3810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3200400" y="4134970"/>
            <a:ext cx="381000" cy="3810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62000" y="4267200"/>
            <a:ext cx="381000" cy="3810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7" t="12762" r="19821" b="64381"/>
          <a:stretch/>
        </p:blipFill>
        <p:spPr bwMode="auto">
          <a:xfrm>
            <a:off x="5324474" y="2567177"/>
            <a:ext cx="2752725" cy="2286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3375212" y="4845424"/>
            <a:ext cx="381000" cy="3810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59859" y="4662677"/>
            <a:ext cx="381000" cy="3810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7306" y="449171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95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72570" r="74941" b="23811"/>
          <a:stretch/>
        </p:blipFill>
        <p:spPr bwMode="auto">
          <a:xfrm>
            <a:off x="5339564" y="5322442"/>
            <a:ext cx="2752724" cy="42824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858000" y="545675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96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18EFB-4E3A-4FBB-B246-398E2452B9A2}"/>
              </a:ext>
            </a:extLst>
          </p:cNvPr>
          <p:cNvSpPr txBox="1"/>
          <p:nvPr/>
        </p:nvSpPr>
        <p:spPr>
          <a:xfrm>
            <a:off x="609600" y="1359486"/>
            <a:ext cx="495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ALWAYS START AT PORT OF DEPARTURE!</a:t>
            </a:r>
          </a:p>
        </p:txBody>
      </p:sp>
    </p:spTree>
    <p:extLst>
      <p:ext uri="{BB962C8B-B14F-4D97-AF65-F5344CB8AC3E}">
        <p14:creationId xmlns:p14="http://schemas.microsoft.com/office/powerpoint/2010/main" val="298605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ADBD-AAEC-4730-AEC4-02C07099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FC4C-2CA0-4AF6-8C26-778E83BF0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56017-46CC-4D5F-897A-F2304BD5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563"/>
            <a:ext cx="9144000" cy="6198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3E82A-3740-426F-A8FE-23E3F4BC2185}"/>
              </a:ext>
            </a:extLst>
          </p:cNvPr>
          <p:cNvSpPr txBox="1"/>
          <p:nvPr/>
        </p:nvSpPr>
        <p:spPr>
          <a:xfrm>
            <a:off x="-5634" y="6397"/>
            <a:ext cx="93020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Example: Determining the distance from Norfolk, VA to Al Manamah, Bahrain by using Junction Points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688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Prepare the Voyage Plan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71296"/>
              </p:ext>
            </p:extLst>
          </p:nvPr>
        </p:nvGraphicFramePr>
        <p:xfrm>
          <a:off x="51753" y="1905000"/>
          <a:ext cx="8795887" cy="399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	Determine port of departure/arrival, date of departure/arrival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	Determine Chart and Publication requirements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	Determine Distance and SOA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	Plan the passage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73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Time, Speed, Distance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66809"/>
              </p:ext>
            </p:extLst>
          </p:nvPr>
        </p:nvGraphicFramePr>
        <p:xfrm>
          <a:off x="51753" y="1905000"/>
          <a:ext cx="8795887" cy="4038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-Time, Speed, and Distance is critical in building navigation plans.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3200" b="1" i="0" u="sng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Distance (NM) = Time (HRS) X Speed (KTS)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-If you have two of these, you can find the other.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-In our example, we are given the time requirements and we can find the distance from PUB 151, so we are solving for the SOA needed.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-When working these problems, read the instructions carefully to determine what needs to be solved.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4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Determine Distance and SOA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22326"/>
              </p:ext>
            </p:extLst>
          </p:nvPr>
        </p:nvGraphicFramePr>
        <p:xfrm>
          <a:off x="51753" y="1905000"/>
          <a:ext cx="8795887" cy="399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-Based on PUB 151, the distance between Pearl Harbor and San Diego is 2,285NM.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-ETD is 011200WSEP21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-ETA is 101200USEP21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-Convert the time zones to ZULU.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-ETD = 011200WSEP21 (+10W)  =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012200ZSEP21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-ETA = 101200USEP21 (+8U) =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102000ZSEP21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8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Determine Distance and SOA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180183"/>
              </p:ext>
            </p:extLst>
          </p:nvPr>
        </p:nvGraphicFramePr>
        <p:xfrm>
          <a:off x="51753" y="1905000"/>
          <a:ext cx="8795887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-Difference between ETD and ETA will give you 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 TRANSIT TIME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012200ZSEP21</a:t>
                      </a: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to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102000ZSEP21</a:t>
                      </a: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 days and 22 hours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Convert to hours </a:t>
                      </a: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= (24 x 8) = 22 =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214 hours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i="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-SOA</a:t>
                      </a: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2285NM / 214 Hours</a:t>
                      </a:r>
                      <a:r>
                        <a:rPr lang="en-US" sz="2000" i="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2000" i="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10.67 Knots (We would round up to 11 knots)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i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76F61CE-2877-4F05-B322-67F0A5FC1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08" t="53616" r="16603" b="16251"/>
          <a:stretch/>
        </p:blipFill>
        <p:spPr>
          <a:xfrm>
            <a:off x="1194753" y="3610485"/>
            <a:ext cx="586740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2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Prepare the Voyage Plan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821722"/>
              </p:ext>
            </p:extLst>
          </p:nvPr>
        </p:nvGraphicFramePr>
        <p:xfrm>
          <a:off x="51753" y="1905000"/>
          <a:ext cx="8795887" cy="399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	Determine port of departure/arrival, date of departure/arrival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	Determine Chart and Publication requirements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	Determine Distance and SOA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	Plan the passage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1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7652" b="5089"/>
          <a:stretch/>
        </p:blipFill>
        <p:spPr>
          <a:xfrm>
            <a:off x="0" y="0"/>
            <a:ext cx="9144000" cy="6858000"/>
          </a:xfrm>
        </p:spPr>
      </p:pic>
      <p:sp>
        <p:nvSpPr>
          <p:cNvPr id="6" name="Oval 5"/>
          <p:cNvSpPr/>
          <p:nvPr/>
        </p:nvSpPr>
        <p:spPr>
          <a:xfrm>
            <a:off x="-9144" y="4572000"/>
            <a:ext cx="12192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91200" y="4038600"/>
            <a:ext cx="1219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44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Earth’s Rotation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Earth’s rotation on her axis presents the Sun and other Celestial Bodies to appear to proceed across the sky from East to West.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-If we measure the time interval between the transits between these celestial bodies, we would be measuring a period of the Earth’s rotation.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Earth’s rotation is a navigator’s standard of time.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Earth completes a full rotation (360°) over the course of a day, or approximately 24 hours 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(actually 23 hours and 56 minutes).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6C24C-84C4-4ED8-A868-DA68F0F19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81096"/>
            <a:ext cx="4329953" cy="33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6529" b="4743"/>
          <a:stretch/>
        </p:blipFill>
        <p:spPr>
          <a:xfrm>
            <a:off x="0" y="0"/>
            <a:ext cx="9144000" cy="6858000"/>
          </a:xfrm>
        </p:spPr>
      </p:pic>
      <p:sp>
        <p:nvSpPr>
          <p:cNvPr id="3" name="Oval 2"/>
          <p:cNvSpPr/>
          <p:nvPr/>
        </p:nvSpPr>
        <p:spPr>
          <a:xfrm>
            <a:off x="6019800" y="4495800"/>
            <a:ext cx="1219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-6096" y="4652772"/>
            <a:ext cx="1219200" cy="605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529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104900"/>
            <a:ext cx="8977423" cy="5676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54016" y="1606064"/>
            <a:ext cx="4894384" cy="99719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5000"/>
              </a:lnSpc>
              <a:tabLst>
                <a:tab pos="349250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Divide route into legs, no more than 350-400 NM each.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249616" y="5588976"/>
            <a:ext cx="4894384" cy="99719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5000"/>
              </a:lnSpc>
              <a:tabLst>
                <a:tab pos="349250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Change each of the legs from GCs to RLs.</a:t>
            </a:r>
          </a:p>
        </p:txBody>
      </p:sp>
    </p:spTree>
    <p:extLst>
      <p:ext uri="{BB962C8B-B14F-4D97-AF65-F5344CB8AC3E}">
        <p14:creationId xmlns:p14="http://schemas.microsoft.com/office/powerpoint/2010/main" val="149482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0"/>
            <a:ext cx="9020175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28600" y="0"/>
            <a:ext cx="8991600" cy="6705600"/>
            <a:chOff x="304800" y="-76200"/>
            <a:chExt cx="8991600" cy="6705600"/>
          </a:xfrm>
        </p:grpSpPr>
        <p:grpSp>
          <p:nvGrpSpPr>
            <p:cNvPr id="29" name="Group 28"/>
            <p:cNvGrpSpPr/>
            <p:nvPr/>
          </p:nvGrpSpPr>
          <p:grpSpPr>
            <a:xfrm>
              <a:off x="304800" y="225318"/>
              <a:ext cx="8534400" cy="6404082"/>
              <a:chOff x="304800" y="152400"/>
              <a:chExt cx="8534400" cy="640408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04800" y="152400"/>
                <a:ext cx="8534400" cy="6404082"/>
                <a:chOff x="304800" y="150759"/>
                <a:chExt cx="8534400" cy="6404082"/>
              </a:xfrm>
            </p:grpSpPr>
            <p:sp>
              <p:nvSpPr>
                <p:cNvPr id="23" name="Freeform 22"/>
                <p:cNvSpPr/>
                <p:nvPr/>
              </p:nvSpPr>
              <p:spPr>
                <a:xfrm>
                  <a:off x="1790700" y="6210300"/>
                  <a:ext cx="266700" cy="257175"/>
                </a:xfrm>
                <a:custGeom>
                  <a:avLst/>
                  <a:gdLst>
                    <a:gd name="connsiteX0" fmla="*/ 0 w 180975"/>
                    <a:gd name="connsiteY0" fmla="*/ 0 h 257175"/>
                    <a:gd name="connsiteX1" fmla="*/ 19050 w 180975"/>
                    <a:gd name="connsiteY1" fmla="*/ 66675 h 257175"/>
                    <a:gd name="connsiteX2" fmla="*/ 19050 w 180975"/>
                    <a:gd name="connsiteY2" fmla="*/ 66675 h 257175"/>
                    <a:gd name="connsiteX3" fmla="*/ 28575 w 180975"/>
                    <a:gd name="connsiteY3" fmla="*/ 152400 h 257175"/>
                    <a:gd name="connsiteX4" fmla="*/ 38100 w 180975"/>
                    <a:gd name="connsiteY4" fmla="*/ 257175 h 257175"/>
                    <a:gd name="connsiteX5" fmla="*/ 104775 w 180975"/>
                    <a:gd name="connsiteY5" fmla="*/ 171450 h 257175"/>
                    <a:gd name="connsiteX6" fmla="*/ 180975 w 180975"/>
                    <a:gd name="connsiteY6" fmla="*/ 161925 h 257175"/>
                    <a:gd name="connsiteX7" fmla="*/ 142875 w 180975"/>
                    <a:gd name="connsiteY7" fmla="*/ 95250 h 257175"/>
                    <a:gd name="connsiteX8" fmla="*/ 133350 w 180975"/>
                    <a:gd name="connsiteY8" fmla="*/ 47625 h 257175"/>
                    <a:gd name="connsiteX9" fmla="*/ 0 w 180975"/>
                    <a:gd name="connsiteY9" fmla="*/ 0 h 25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975" h="257175">
                      <a:moveTo>
                        <a:pt x="0" y="0"/>
                      </a:moveTo>
                      <a:lnTo>
                        <a:pt x="19050" y="66675"/>
                      </a:lnTo>
                      <a:lnTo>
                        <a:pt x="19050" y="66675"/>
                      </a:lnTo>
                      <a:lnTo>
                        <a:pt x="28575" y="152400"/>
                      </a:lnTo>
                      <a:lnTo>
                        <a:pt x="38100" y="257175"/>
                      </a:lnTo>
                      <a:lnTo>
                        <a:pt x="104775" y="171450"/>
                      </a:lnTo>
                      <a:lnTo>
                        <a:pt x="180975" y="161925"/>
                      </a:lnTo>
                      <a:lnTo>
                        <a:pt x="142875" y="95250"/>
                      </a:lnTo>
                      <a:lnTo>
                        <a:pt x="133350" y="476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6B8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13"/>
                <p:cNvSpPr/>
                <p:nvPr/>
              </p:nvSpPr>
              <p:spPr>
                <a:xfrm>
                  <a:off x="6886575" y="171450"/>
                  <a:ext cx="1952625" cy="4181475"/>
                </a:xfrm>
                <a:custGeom>
                  <a:avLst/>
                  <a:gdLst>
                    <a:gd name="connsiteX0" fmla="*/ 1943100 w 1952625"/>
                    <a:gd name="connsiteY0" fmla="*/ 4067175 h 4181475"/>
                    <a:gd name="connsiteX1" fmla="*/ 1857375 w 1952625"/>
                    <a:gd name="connsiteY1" fmla="*/ 3943350 h 4181475"/>
                    <a:gd name="connsiteX2" fmla="*/ 1771650 w 1952625"/>
                    <a:gd name="connsiteY2" fmla="*/ 3886200 h 4181475"/>
                    <a:gd name="connsiteX3" fmla="*/ 1781175 w 1952625"/>
                    <a:gd name="connsiteY3" fmla="*/ 3733800 h 4181475"/>
                    <a:gd name="connsiteX4" fmla="*/ 1514475 w 1952625"/>
                    <a:gd name="connsiteY4" fmla="*/ 3552825 h 4181475"/>
                    <a:gd name="connsiteX5" fmla="*/ 1371600 w 1952625"/>
                    <a:gd name="connsiteY5" fmla="*/ 3533775 h 4181475"/>
                    <a:gd name="connsiteX6" fmla="*/ 1409700 w 1952625"/>
                    <a:gd name="connsiteY6" fmla="*/ 3486150 h 4181475"/>
                    <a:gd name="connsiteX7" fmla="*/ 1181100 w 1952625"/>
                    <a:gd name="connsiteY7" fmla="*/ 3467100 h 4181475"/>
                    <a:gd name="connsiteX8" fmla="*/ 1200150 w 1952625"/>
                    <a:gd name="connsiteY8" fmla="*/ 3381375 h 4181475"/>
                    <a:gd name="connsiteX9" fmla="*/ 1143000 w 1952625"/>
                    <a:gd name="connsiteY9" fmla="*/ 3314700 h 4181475"/>
                    <a:gd name="connsiteX10" fmla="*/ 1162050 w 1952625"/>
                    <a:gd name="connsiteY10" fmla="*/ 3286125 h 4181475"/>
                    <a:gd name="connsiteX11" fmla="*/ 1028700 w 1952625"/>
                    <a:gd name="connsiteY11" fmla="*/ 3181350 h 4181475"/>
                    <a:gd name="connsiteX12" fmla="*/ 952500 w 1952625"/>
                    <a:gd name="connsiteY12" fmla="*/ 3038475 h 4181475"/>
                    <a:gd name="connsiteX13" fmla="*/ 981075 w 1952625"/>
                    <a:gd name="connsiteY13" fmla="*/ 2914650 h 4181475"/>
                    <a:gd name="connsiteX14" fmla="*/ 895350 w 1952625"/>
                    <a:gd name="connsiteY14" fmla="*/ 2809875 h 4181475"/>
                    <a:gd name="connsiteX15" fmla="*/ 942975 w 1952625"/>
                    <a:gd name="connsiteY15" fmla="*/ 2781300 h 4181475"/>
                    <a:gd name="connsiteX16" fmla="*/ 847725 w 1952625"/>
                    <a:gd name="connsiteY16" fmla="*/ 2705100 h 4181475"/>
                    <a:gd name="connsiteX17" fmla="*/ 809625 w 1952625"/>
                    <a:gd name="connsiteY17" fmla="*/ 2762250 h 4181475"/>
                    <a:gd name="connsiteX18" fmla="*/ 762000 w 1952625"/>
                    <a:gd name="connsiteY18" fmla="*/ 2733675 h 4181475"/>
                    <a:gd name="connsiteX19" fmla="*/ 647700 w 1952625"/>
                    <a:gd name="connsiteY19" fmla="*/ 2562225 h 4181475"/>
                    <a:gd name="connsiteX20" fmla="*/ 638175 w 1952625"/>
                    <a:gd name="connsiteY20" fmla="*/ 2428875 h 4181475"/>
                    <a:gd name="connsiteX21" fmla="*/ 590550 w 1952625"/>
                    <a:gd name="connsiteY21" fmla="*/ 2295525 h 4181475"/>
                    <a:gd name="connsiteX22" fmla="*/ 657225 w 1952625"/>
                    <a:gd name="connsiteY22" fmla="*/ 2219325 h 4181475"/>
                    <a:gd name="connsiteX23" fmla="*/ 581025 w 1952625"/>
                    <a:gd name="connsiteY23" fmla="*/ 2152650 h 4181475"/>
                    <a:gd name="connsiteX24" fmla="*/ 619125 w 1952625"/>
                    <a:gd name="connsiteY24" fmla="*/ 2124075 h 4181475"/>
                    <a:gd name="connsiteX25" fmla="*/ 504825 w 1952625"/>
                    <a:gd name="connsiteY25" fmla="*/ 1924050 h 4181475"/>
                    <a:gd name="connsiteX26" fmla="*/ 542925 w 1952625"/>
                    <a:gd name="connsiteY26" fmla="*/ 1914525 h 4181475"/>
                    <a:gd name="connsiteX27" fmla="*/ 523875 w 1952625"/>
                    <a:gd name="connsiteY27" fmla="*/ 1628775 h 4181475"/>
                    <a:gd name="connsiteX28" fmla="*/ 523875 w 1952625"/>
                    <a:gd name="connsiteY28" fmla="*/ 1628775 h 4181475"/>
                    <a:gd name="connsiteX29" fmla="*/ 619125 w 1952625"/>
                    <a:gd name="connsiteY29" fmla="*/ 1695450 h 4181475"/>
                    <a:gd name="connsiteX30" fmla="*/ 657225 w 1952625"/>
                    <a:gd name="connsiteY30" fmla="*/ 1552575 h 4181475"/>
                    <a:gd name="connsiteX31" fmla="*/ 561975 w 1952625"/>
                    <a:gd name="connsiteY31" fmla="*/ 1524000 h 4181475"/>
                    <a:gd name="connsiteX32" fmla="*/ 581025 w 1952625"/>
                    <a:gd name="connsiteY32" fmla="*/ 1219200 h 4181475"/>
                    <a:gd name="connsiteX33" fmla="*/ 571500 w 1952625"/>
                    <a:gd name="connsiteY33" fmla="*/ 952500 h 4181475"/>
                    <a:gd name="connsiteX34" fmla="*/ 552450 w 1952625"/>
                    <a:gd name="connsiteY34" fmla="*/ 866775 h 4181475"/>
                    <a:gd name="connsiteX35" fmla="*/ 590550 w 1952625"/>
                    <a:gd name="connsiteY35" fmla="*/ 819150 h 4181475"/>
                    <a:gd name="connsiteX36" fmla="*/ 657225 w 1952625"/>
                    <a:gd name="connsiteY36" fmla="*/ 790575 h 4181475"/>
                    <a:gd name="connsiteX37" fmla="*/ 533400 w 1952625"/>
                    <a:gd name="connsiteY37" fmla="*/ 714375 h 4181475"/>
                    <a:gd name="connsiteX38" fmla="*/ 533400 w 1952625"/>
                    <a:gd name="connsiteY38" fmla="*/ 647700 h 4181475"/>
                    <a:gd name="connsiteX39" fmla="*/ 476250 w 1952625"/>
                    <a:gd name="connsiteY39" fmla="*/ 600075 h 4181475"/>
                    <a:gd name="connsiteX40" fmla="*/ 533400 w 1952625"/>
                    <a:gd name="connsiteY40" fmla="*/ 590550 h 4181475"/>
                    <a:gd name="connsiteX41" fmla="*/ 447675 w 1952625"/>
                    <a:gd name="connsiteY41" fmla="*/ 504825 h 4181475"/>
                    <a:gd name="connsiteX42" fmla="*/ 447675 w 1952625"/>
                    <a:gd name="connsiteY42" fmla="*/ 504825 h 4181475"/>
                    <a:gd name="connsiteX43" fmla="*/ 666750 w 1952625"/>
                    <a:gd name="connsiteY43" fmla="*/ 476250 h 4181475"/>
                    <a:gd name="connsiteX44" fmla="*/ 790575 w 1952625"/>
                    <a:gd name="connsiteY44" fmla="*/ 523875 h 4181475"/>
                    <a:gd name="connsiteX45" fmla="*/ 752475 w 1952625"/>
                    <a:gd name="connsiteY45" fmla="*/ 590550 h 4181475"/>
                    <a:gd name="connsiteX46" fmla="*/ 866775 w 1952625"/>
                    <a:gd name="connsiteY46" fmla="*/ 619125 h 4181475"/>
                    <a:gd name="connsiteX47" fmla="*/ 838200 w 1952625"/>
                    <a:gd name="connsiteY47" fmla="*/ 361950 h 4181475"/>
                    <a:gd name="connsiteX48" fmla="*/ 685800 w 1952625"/>
                    <a:gd name="connsiteY48" fmla="*/ 190500 h 4181475"/>
                    <a:gd name="connsiteX49" fmla="*/ 666750 w 1952625"/>
                    <a:gd name="connsiteY49" fmla="*/ 180975 h 4181475"/>
                    <a:gd name="connsiteX50" fmla="*/ 714375 w 1952625"/>
                    <a:gd name="connsiteY50" fmla="*/ 104775 h 4181475"/>
                    <a:gd name="connsiteX51" fmla="*/ 619125 w 1952625"/>
                    <a:gd name="connsiteY51" fmla="*/ 171450 h 4181475"/>
                    <a:gd name="connsiteX52" fmla="*/ 600075 w 1952625"/>
                    <a:gd name="connsiteY52" fmla="*/ 38100 h 4181475"/>
                    <a:gd name="connsiteX53" fmla="*/ 495300 w 1952625"/>
                    <a:gd name="connsiteY53" fmla="*/ 114300 h 4181475"/>
                    <a:gd name="connsiteX54" fmla="*/ 447675 w 1952625"/>
                    <a:gd name="connsiteY54" fmla="*/ 47625 h 4181475"/>
                    <a:gd name="connsiteX55" fmla="*/ 390525 w 1952625"/>
                    <a:gd name="connsiteY55" fmla="*/ 85725 h 4181475"/>
                    <a:gd name="connsiteX56" fmla="*/ 542925 w 1952625"/>
                    <a:gd name="connsiteY56" fmla="*/ 200025 h 4181475"/>
                    <a:gd name="connsiteX57" fmla="*/ 666750 w 1952625"/>
                    <a:gd name="connsiteY57" fmla="*/ 333375 h 4181475"/>
                    <a:gd name="connsiteX58" fmla="*/ 619125 w 1952625"/>
                    <a:gd name="connsiteY58" fmla="*/ 400050 h 4181475"/>
                    <a:gd name="connsiteX59" fmla="*/ 438150 w 1952625"/>
                    <a:gd name="connsiteY59" fmla="*/ 381000 h 4181475"/>
                    <a:gd name="connsiteX60" fmla="*/ 352425 w 1952625"/>
                    <a:gd name="connsiteY60" fmla="*/ 314325 h 4181475"/>
                    <a:gd name="connsiteX61" fmla="*/ 238125 w 1952625"/>
                    <a:gd name="connsiteY61" fmla="*/ 219075 h 4181475"/>
                    <a:gd name="connsiteX62" fmla="*/ 114300 w 1952625"/>
                    <a:gd name="connsiteY62" fmla="*/ 123825 h 4181475"/>
                    <a:gd name="connsiteX63" fmla="*/ 0 w 1952625"/>
                    <a:gd name="connsiteY63" fmla="*/ 0 h 4181475"/>
                    <a:gd name="connsiteX64" fmla="*/ 1952625 w 1952625"/>
                    <a:gd name="connsiteY64" fmla="*/ 0 h 4181475"/>
                    <a:gd name="connsiteX65" fmla="*/ 1943100 w 1952625"/>
                    <a:gd name="connsiteY65" fmla="*/ 4181475 h 418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1952625" h="4181475">
                      <a:moveTo>
                        <a:pt x="1943100" y="4067175"/>
                      </a:moveTo>
                      <a:lnTo>
                        <a:pt x="1857375" y="3943350"/>
                      </a:lnTo>
                      <a:lnTo>
                        <a:pt x="1771650" y="3886200"/>
                      </a:lnTo>
                      <a:lnTo>
                        <a:pt x="1781175" y="3733800"/>
                      </a:lnTo>
                      <a:lnTo>
                        <a:pt x="1514475" y="3552825"/>
                      </a:lnTo>
                      <a:lnTo>
                        <a:pt x="1371600" y="3533775"/>
                      </a:lnTo>
                      <a:lnTo>
                        <a:pt x="1409700" y="3486150"/>
                      </a:lnTo>
                      <a:lnTo>
                        <a:pt x="1181100" y="3467100"/>
                      </a:lnTo>
                      <a:lnTo>
                        <a:pt x="1200150" y="3381375"/>
                      </a:lnTo>
                      <a:lnTo>
                        <a:pt x="1143000" y="3314700"/>
                      </a:lnTo>
                      <a:lnTo>
                        <a:pt x="1162050" y="3286125"/>
                      </a:lnTo>
                      <a:lnTo>
                        <a:pt x="1028700" y="3181350"/>
                      </a:lnTo>
                      <a:lnTo>
                        <a:pt x="952500" y="3038475"/>
                      </a:lnTo>
                      <a:lnTo>
                        <a:pt x="981075" y="2914650"/>
                      </a:lnTo>
                      <a:lnTo>
                        <a:pt x="895350" y="2809875"/>
                      </a:lnTo>
                      <a:lnTo>
                        <a:pt x="942975" y="2781300"/>
                      </a:lnTo>
                      <a:lnTo>
                        <a:pt x="847725" y="2705100"/>
                      </a:lnTo>
                      <a:lnTo>
                        <a:pt x="809625" y="2762250"/>
                      </a:lnTo>
                      <a:lnTo>
                        <a:pt x="762000" y="2733675"/>
                      </a:lnTo>
                      <a:lnTo>
                        <a:pt x="647700" y="2562225"/>
                      </a:lnTo>
                      <a:lnTo>
                        <a:pt x="638175" y="2428875"/>
                      </a:lnTo>
                      <a:lnTo>
                        <a:pt x="590550" y="2295525"/>
                      </a:lnTo>
                      <a:lnTo>
                        <a:pt x="657225" y="2219325"/>
                      </a:lnTo>
                      <a:lnTo>
                        <a:pt x="581025" y="2152650"/>
                      </a:lnTo>
                      <a:lnTo>
                        <a:pt x="619125" y="2124075"/>
                      </a:lnTo>
                      <a:lnTo>
                        <a:pt x="504825" y="1924050"/>
                      </a:lnTo>
                      <a:lnTo>
                        <a:pt x="542925" y="1914525"/>
                      </a:lnTo>
                      <a:lnTo>
                        <a:pt x="523875" y="1628775"/>
                      </a:lnTo>
                      <a:lnTo>
                        <a:pt x="523875" y="1628775"/>
                      </a:lnTo>
                      <a:lnTo>
                        <a:pt x="619125" y="1695450"/>
                      </a:lnTo>
                      <a:lnTo>
                        <a:pt x="657225" y="1552575"/>
                      </a:lnTo>
                      <a:lnTo>
                        <a:pt x="561975" y="1524000"/>
                      </a:lnTo>
                      <a:lnTo>
                        <a:pt x="581025" y="1219200"/>
                      </a:lnTo>
                      <a:lnTo>
                        <a:pt x="571500" y="952500"/>
                      </a:lnTo>
                      <a:lnTo>
                        <a:pt x="552450" y="866775"/>
                      </a:lnTo>
                      <a:lnTo>
                        <a:pt x="590550" y="819150"/>
                      </a:lnTo>
                      <a:lnTo>
                        <a:pt x="657225" y="790575"/>
                      </a:lnTo>
                      <a:lnTo>
                        <a:pt x="533400" y="714375"/>
                      </a:lnTo>
                      <a:lnTo>
                        <a:pt x="533400" y="647700"/>
                      </a:lnTo>
                      <a:lnTo>
                        <a:pt x="476250" y="600075"/>
                      </a:lnTo>
                      <a:lnTo>
                        <a:pt x="533400" y="590550"/>
                      </a:lnTo>
                      <a:lnTo>
                        <a:pt x="447675" y="504825"/>
                      </a:lnTo>
                      <a:lnTo>
                        <a:pt x="447675" y="504825"/>
                      </a:lnTo>
                      <a:lnTo>
                        <a:pt x="666750" y="476250"/>
                      </a:lnTo>
                      <a:lnTo>
                        <a:pt x="790575" y="523875"/>
                      </a:lnTo>
                      <a:lnTo>
                        <a:pt x="752475" y="590550"/>
                      </a:lnTo>
                      <a:lnTo>
                        <a:pt x="866775" y="619125"/>
                      </a:lnTo>
                      <a:lnTo>
                        <a:pt x="838200" y="361950"/>
                      </a:lnTo>
                      <a:lnTo>
                        <a:pt x="685800" y="190500"/>
                      </a:lnTo>
                      <a:lnTo>
                        <a:pt x="666750" y="180975"/>
                      </a:lnTo>
                      <a:lnTo>
                        <a:pt x="714375" y="104775"/>
                      </a:lnTo>
                      <a:lnTo>
                        <a:pt x="619125" y="171450"/>
                      </a:lnTo>
                      <a:lnTo>
                        <a:pt x="600075" y="38100"/>
                      </a:lnTo>
                      <a:lnTo>
                        <a:pt x="495300" y="114300"/>
                      </a:lnTo>
                      <a:lnTo>
                        <a:pt x="447675" y="47625"/>
                      </a:lnTo>
                      <a:lnTo>
                        <a:pt x="390525" y="85725"/>
                      </a:lnTo>
                      <a:lnTo>
                        <a:pt x="542925" y="200025"/>
                      </a:lnTo>
                      <a:lnTo>
                        <a:pt x="666750" y="333375"/>
                      </a:lnTo>
                      <a:lnTo>
                        <a:pt x="619125" y="400050"/>
                      </a:lnTo>
                      <a:lnTo>
                        <a:pt x="438150" y="381000"/>
                      </a:lnTo>
                      <a:lnTo>
                        <a:pt x="352425" y="314325"/>
                      </a:lnTo>
                      <a:lnTo>
                        <a:pt x="238125" y="219075"/>
                      </a:lnTo>
                      <a:lnTo>
                        <a:pt x="114300" y="123825"/>
                      </a:lnTo>
                      <a:lnTo>
                        <a:pt x="0" y="0"/>
                      </a:lnTo>
                      <a:lnTo>
                        <a:pt x="1952625" y="0"/>
                      </a:lnTo>
                      <a:lnTo>
                        <a:pt x="1943100" y="4181475"/>
                      </a:lnTo>
                    </a:path>
                  </a:pathLst>
                </a:custGeom>
                <a:solidFill>
                  <a:srgbClr val="DCE6B8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304800" y="150759"/>
                  <a:ext cx="8534400" cy="64024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7" name="Straight Connector 6"/>
                <p:cNvCxnSpPr/>
                <p:nvPr/>
              </p:nvCxnSpPr>
              <p:spPr>
                <a:xfrm>
                  <a:off x="304800" y="2514600"/>
                  <a:ext cx="85344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304800" y="3505200"/>
                  <a:ext cx="85344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304800" y="4495800"/>
                  <a:ext cx="85344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304800" y="5410200"/>
                  <a:ext cx="85344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304800" y="6248400"/>
                  <a:ext cx="8534400" cy="16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304800" y="228600"/>
                  <a:ext cx="85344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143000" y="150759"/>
                  <a:ext cx="0" cy="64024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981200" y="152400"/>
                  <a:ext cx="0" cy="64024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2895600" y="152400"/>
                  <a:ext cx="0" cy="64024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3733800" y="152400"/>
                  <a:ext cx="0" cy="64024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4648200" y="152400"/>
                  <a:ext cx="0" cy="64024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86400" y="152400"/>
                  <a:ext cx="0" cy="64024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400800" y="152400"/>
                  <a:ext cx="0" cy="64024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239000" y="152400"/>
                  <a:ext cx="0" cy="64024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8153400" y="152400"/>
                  <a:ext cx="0" cy="640244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Freeform 23"/>
                <p:cNvSpPr/>
                <p:nvPr/>
              </p:nvSpPr>
              <p:spPr>
                <a:xfrm>
                  <a:off x="1600200" y="6057900"/>
                  <a:ext cx="142875" cy="133350"/>
                </a:xfrm>
                <a:custGeom>
                  <a:avLst/>
                  <a:gdLst>
                    <a:gd name="connsiteX0" fmla="*/ 0 w 142875"/>
                    <a:gd name="connsiteY0" fmla="*/ 47625 h 133350"/>
                    <a:gd name="connsiteX1" fmla="*/ 47625 w 142875"/>
                    <a:gd name="connsiteY1" fmla="*/ 133350 h 133350"/>
                    <a:gd name="connsiteX2" fmla="*/ 142875 w 142875"/>
                    <a:gd name="connsiteY2" fmla="*/ 95250 h 133350"/>
                    <a:gd name="connsiteX3" fmla="*/ 133350 w 142875"/>
                    <a:gd name="connsiteY3" fmla="*/ 19050 h 133350"/>
                    <a:gd name="connsiteX4" fmla="*/ 66675 w 142875"/>
                    <a:gd name="connsiteY4" fmla="*/ 0 h 133350"/>
                    <a:gd name="connsiteX5" fmla="*/ 57150 w 142875"/>
                    <a:gd name="connsiteY5" fmla="*/ 38100 h 133350"/>
                    <a:gd name="connsiteX6" fmla="*/ 0 w 142875"/>
                    <a:gd name="connsiteY6" fmla="*/ 47625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875" h="133350">
                      <a:moveTo>
                        <a:pt x="0" y="47625"/>
                      </a:moveTo>
                      <a:lnTo>
                        <a:pt x="47625" y="133350"/>
                      </a:lnTo>
                      <a:lnTo>
                        <a:pt x="142875" y="95250"/>
                      </a:lnTo>
                      <a:lnTo>
                        <a:pt x="133350" y="19050"/>
                      </a:lnTo>
                      <a:lnTo>
                        <a:pt x="66675" y="0"/>
                      </a:lnTo>
                      <a:lnTo>
                        <a:pt x="57150" y="38100"/>
                      </a:lnTo>
                      <a:lnTo>
                        <a:pt x="0" y="47625"/>
                      </a:lnTo>
                      <a:close/>
                    </a:path>
                  </a:pathLst>
                </a:custGeom>
                <a:solidFill>
                  <a:srgbClr val="DCE6B8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1409700" y="5972175"/>
                  <a:ext cx="123825" cy="85725"/>
                </a:xfrm>
                <a:custGeom>
                  <a:avLst/>
                  <a:gdLst>
                    <a:gd name="connsiteX0" fmla="*/ 0 w 123825"/>
                    <a:gd name="connsiteY0" fmla="*/ 66675 h 85725"/>
                    <a:gd name="connsiteX1" fmla="*/ 66675 w 123825"/>
                    <a:gd name="connsiteY1" fmla="*/ 47625 h 85725"/>
                    <a:gd name="connsiteX2" fmla="*/ 85725 w 123825"/>
                    <a:gd name="connsiteY2" fmla="*/ 85725 h 85725"/>
                    <a:gd name="connsiteX3" fmla="*/ 123825 w 123825"/>
                    <a:gd name="connsiteY3" fmla="*/ 28575 h 85725"/>
                    <a:gd name="connsiteX4" fmla="*/ 76200 w 123825"/>
                    <a:gd name="connsiteY4" fmla="*/ 0 h 85725"/>
                    <a:gd name="connsiteX5" fmla="*/ 76200 w 123825"/>
                    <a:gd name="connsiteY5" fmla="*/ 0 h 85725"/>
                    <a:gd name="connsiteX6" fmla="*/ 0 w 123825"/>
                    <a:gd name="connsiteY6" fmla="*/ 66675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825" h="85725">
                      <a:moveTo>
                        <a:pt x="0" y="66675"/>
                      </a:moveTo>
                      <a:lnTo>
                        <a:pt x="66675" y="47625"/>
                      </a:lnTo>
                      <a:lnTo>
                        <a:pt x="85725" y="85725"/>
                      </a:lnTo>
                      <a:lnTo>
                        <a:pt x="123825" y="28575"/>
                      </a:lnTo>
                      <a:lnTo>
                        <a:pt x="76200" y="0"/>
                      </a:lnTo>
                      <a:lnTo>
                        <a:pt x="76200" y="0"/>
                      </a:lnTo>
                      <a:lnTo>
                        <a:pt x="0" y="66675"/>
                      </a:lnTo>
                      <a:close/>
                    </a:path>
                  </a:pathLst>
                </a:custGeom>
                <a:solidFill>
                  <a:srgbClr val="DCE6B8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1190625" y="5876925"/>
                  <a:ext cx="57150" cy="85725"/>
                </a:xfrm>
                <a:custGeom>
                  <a:avLst/>
                  <a:gdLst>
                    <a:gd name="connsiteX0" fmla="*/ 0 w 57150"/>
                    <a:gd name="connsiteY0" fmla="*/ 66675 h 85725"/>
                    <a:gd name="connsiteX1" fmla="*/ 47625 w 57150"/>
                    <a:gd name="connsiteY1" fmla="*/ 85725 h 85725"/>
                    <a:gd name="connsiteX2" fmla="*/ 57150 w 57150"/>
                    <a:gd name="connsiteY2" fmla="*/ 28575 h 85725"/>
                    <a:gd name="connsiteX3" fmla="*/ 19050 w 57150"/>
                    <a:gd name="connsiteY3" fmla="*/ 0 h 85725"/>
                    <a:gd name="connsiteX4" fmla="*/ 0 w 57150"/>
                    <a:gd name="connsiteY4" fmla="*/ 66675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50" h="85725">
                      <a:moveTo>
                        <a:pt x="0" y="66675"/>
                      </a:moveTo>
                      <a:lnTo>
                        <a:pt x="47625" y="85725"/>
                      </a:lnTo>
                      <a:lnTo>
                        <a:pt x="57150" y="28575"/>
                      </a:lnTo>
                      <a:lnTo>
                        <a:pt x="19050" y="0"/>
                      </a:lnTo>
                      <a:lnTo>
                        <a:pt x="0" y="66675"/>
                      </a:lnTo>
                      <a:close/>
                    </a:path>
                  </a:pathLst>
                </a:custGeom>
                <a:solidFill>
                  <a:srgbClr val="DCE6B8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" name="Straight Connector 3"/>
              <p:cNvCxnSpPr/>
              <p:nvPr/>
            </p:nvCxnSpPr>
            <p:spPr>
              <a:xfrm>
                <a:off x="304800" y="1371600"/>
                <a:ext cx="8534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1753486" y="-76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155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67886" y="-76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150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06086" y="-76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145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20486" y="-76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140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8686" y="-76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135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73086" y="-76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130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0400" y="-76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125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848600" y="-76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120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5286" y="-76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160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763886" y="12192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45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63000" y="2373868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40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63000" y="3352800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35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763000" y="4355068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763000" y="5269468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25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63000" y="6107668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763000" y="87868"/>
              <a:ext cx="532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50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◦</a:t>
              </a:r>
            </a:p>
          </p:txBody>
        </p:sp>
      </p:grpSp>
      <p:sp>
        <p:nvSpPr>
          <p:cNvPr id="48" name="5-Point Star 47"/>
          <p:cNvSpPr/>
          <p:nvPr/>
        </p:nvSpPr>
        <p:spPr>
          <a:xfrm>
            <a:off x="2743200" y="5836920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5-Point Star 48"/>
          <p:cNvSpPr/>
          <p:nvPr/>
        </p:nvSpPr>
        <p:spPr>
          <a:xfrm>
            <a:off x="3581400" y="5486400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5-Point Star 49"/>
          <p:cNvSpPr/>
          <p:nvPr/>
        </p:nvSpPr>
        <p:spPr>
          <a:xfrm>
            <a:off x="4495800" y="5151120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5-Point Star 50"/>
          <p:cNvSpPr/>
          <p:nvPr/>
        </p:nvSpPr>
        <p:spPr>
          <a:xfrm>
            <a:off x="5334000" y="4876800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5-Point Star 51"/>
          <p:cNvSpPr/>
          <p:nvPr/>
        </p:nvSpPr>
        <p:spPr>
          <a:xfrm>
            <a:off x="6248400" y="4617720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5-Point Star 52"/>
          <p:cNvSpPr/>
          <p:nvPr/>
        </p:nvSpPr>
        <p:spPr>
          <a:xfrm>
            <a:off x="7086600" y="4419600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5-Point Star 53"/>
          <p:cNvSpPr/>
          <p:nvPr/>
        </p:nvSpPr>
        <p:spPr>
          <a:xfrm>
            <a:off x="7970520" y="4236720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828925" y="5572126"/>
            <a:ext cx="838200" cy="39052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667125" y="5248275"/>
            <a:ext cx="923925" cy="3238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591050" y="4981575"/>
            <a:ext cx="828675" cy="2667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419725" y="4733925"/>
            <a:ext cx="923925" cy="2476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6343650" y="4533901"/>
            <a:ext cx="838200" cy="20002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4" idx="4"/>
          </p:cNvCxnSpPr>
          <p:nvPr/>
        </p:nvCxnSpPr>
        <p:spPr>
          <a:xfrm flipV="1">
            <a:off x="7181850" y="4306574"/>
            <a:ext cx="971550" cy="2273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4" idx="4"/>
          </p:cNvCxnSpPr>
          <p:nvPr/>
        </p:nvCxnSpPr>
        <p:spPr>
          <a:xfrm flipV="1">
            <a:off x="8153400" y="4267202"/>
            <a:ext cx="533400" cy="393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230" name="Straight Connector 52229"/>
          <p:cNvCxnSpPr/>
          <p:nvPr/>
        </p:nvCxnSpPr>
        <p:spPr>
          <a:xfrm flipV="1">
            <a:off x="1905000" y="5962650"/>
            <a:ext cx="923925" cy="4381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273" name="Straight Connector 52272"/>
          <p:cNvCxnSpPr>
            <a:endCxn id="14" idx="1"/>
          </p:cNvCxnSpPr>
          <p:nvPr/>
        </p:nvCxnSpPr>
        <p:spPr>
          <a:xfrm flipV="1">
            <a:off x="1905000" y="4265559"/>
            <a:ext cx="6762750" cy="212571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457200" y="609600"/>
            <a:ext cx="6477000" cy="3231014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Essentially, you’ve broken up a Great Circle track into smaller legs using Rhumb Lines to form a </a:t>
            </a:r>
            <a:r>
              <a:rPr kumimoji="0" lang="en-US" sz="28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Composite Track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allows for steadying courses, while still driving the shortest distance.</a:t>
            </a:r>
          </a:p>
        </p:txBody>
      </p:sp>
      <p:sp>
        <p:nvSpPr>
          <p:cNvPr id="63" name="Rectangle 30"/>
          <p:cNvSpPr>
            <a:spLocks noChangeArrowheads="1"/>
          </p:cNvSpPr>
          <p:nvPr/>
        </p:nvSpPr>
        <p:spPr bwMode="auto">
          <a:xfrm rot="20514577">
            <a:off x="4204379" y="5194782"/>
            <a:ext cx="3821559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Rhumb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Line 2280 NM</a:t>
            </a:r>
          </a:p>
        </p:txBody>
      </p:sp>
      <p:sp>
        <p:nvSpPr>
          <p:cNvPr id="65" name="Rectangle 34"/>
          <p:cNvSpPr>
            <a:spLocks noChangeArrowheads="1"/>
          </p:cNvSpPr>
          <p:nvPr/>
        </p:nvSpPr>
        <p:spPr bwMode="auto">
          <a:xfrm rot="20584729">
            <a:off x="2357020" y="4471994"/>
            <a:ext cx="4643322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Composite Track 2270 NM</a:t>
            </a:r>
          </a:p>
        </p:txBody>
      </p:sp>
    </p:spTree>
    <p:extLst>
      <p:ext uri="{BB962C8B-B14F-4D97-AF65-F5344CB8AC3E}">
        <p14:creationId xmlns:p14="http://schemas.microsoft.com/office/powerpoint/2010/main" val="64335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1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1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1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1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6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2" grpId="0" animBg="1"/>
      <p:bldP spid="63" grpId="0"/>
      <p:bldP spid="6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Prepare the Voyage Plan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365955"/>
              </p:ext>
            </p:extLst>
          </p:nvPr>
        </p:nvGraphicFramePr>
        <p:xfrm>
          <a:off x="51753" y="1905000"/>
          <a:ext cx="8795887" cy="399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9588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7464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	Determine port of departure/arrival, date of departure/arrival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	Determine Chart and Publication requirements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	Determine Distance and SOA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41313" algn="l"/>
                        </a:tabLst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	Plan the passage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(Done!)</a:t>
                      </a:r>
                      <a:endParaRPr kumimoji="0" lang="en-US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5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6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87791"/>
              </p:ext>
            </p:extLst>
          </p:nvPr>
        </p:nvGraphicFramePr>
        <p:xfrm>
          <a:off x="152400" y="1600200"/>
          <a:ext cx="8781982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24166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48331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UNDERSTAND time as a function of the Earth’s rotation around the sun.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DEFINE Apparent Time and Mean Solar Time.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UNDERSTAND Universal Time (GMT or Greenwich Meridian) and its application to time.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 UNDERSTAND Longitude Arc and arc to time conversion.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UNDERSTAND the purpose of the International Date Line.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6 - DEFINE Zone Time (ZT) and Zone Description (ZD).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DETERMINE zone time and make zone time conversions.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8 - UNDERSTAND the time zones, their division and the military’s standard use of Zulu time.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9 - DEFINE Speed of Advance (SOA), Estimated Time of Arrival (ETA), and Estimated Time of Departure (ETD).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10 - DETERMINE the distance between ports using PUB 151.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11 - COMPUTE SOA, ETA, ETD and apply zone time conversion required for voyage planning.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24166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944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0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35D5E-4AEF-48D3-8C6D-4C49494E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85775"/>
            <a:ext cx="7125256" cy="39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Earth’s Rotation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-This means that different parts of the world are in different times of the day, depending on where they are on Earth and the rotation of the sun.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-For those of you with loved ones on the opposite coast, you are familiar with this….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A59F2-EE02-42AD-9B6E-7AD60B639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905" y="3079269"/>
            <a:ext cx="4417295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How To Measure Time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8763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-Most of us just use the clocks installed into our phones and smart watches.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-There is a mathematical approach to how time is measured and observed.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-The fundamentals are based on 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Apparent Solar Time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Mean Solar Time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 the </a:t>
            </a:r>
            <a:r>
              <a:rPr lang="en-US" sz="18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Equation of Time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9245B-955C-4DA6-A30F-27DC5894D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559486"/>
            <a:ext cx="4340580" cy="28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Apparent Solar Time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923718"/>
              </p:ext>
            </p:extLst>
          </p:nvPr>
        </p:nvGraphicFramePr>
        <p:xfrm>
          <a:off x="4495800" y="1905000"/>
          <a:ext cx="4351840" cy="4500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5184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25699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16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Apparent Solar Time </a:t>
                      </a: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is the time we would have if a perfectly constructed and calibrated sun dial would read at a given location, based on the position of the Sun in the sky.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-Seems like the ideal time to use, however it is not a uniform scale.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apparent Sun crosses the sky at slightly different rates throughout the year.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-This means that apparent time runs fast with regard to a constant time scale.  It is not ideal for timekeeping.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-So what do we do?</a:t>
                      </a:r>
                      <a:endParaRPr lang="en-US" sz="1600" u="sng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C9F81AA-4AA0-4CE2-A24C-92FFD0A6E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14" y="2147934"/>
            <a:ext cx="46958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Mean Solar Time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3706F-DF84-48FA-9F31-C79A4B80853C}"/>
              </a:ext>
            </a:extLst>
          </p:cNvPr>
          <p:cNvSpPr/>
          <p:nvPr/>
        </p:nvSpPr>
        <p:spPr>
          <a:xfrm>
            <a:off x="152400" y="182880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-To create a uniform scale, we use mathematics to find the place where the sun should be if it moved at a constant rate throughout the sky, regardless of the time of year.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-Called “Fictitious” Mean Sun.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-Never more than 4° East or West of the actual Sun.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Mean Solar Time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is defined like Apparent Solar Time, but we use the fictitious position of the sun.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6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Since we can’t see the fictitious sun, we use the </a:t>
            </a:r>
            <a:r>
              <a:rPr lang="en-US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Equation of Time,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or the difference between Mean Solar Time and Apparent Solar Time on any given day.</a:t>
            </a: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l" fontAlgn="auto" hangingPunct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3518C-2CEE-4100-B0D4-D45DD2CED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55" y="2286000"/>
            <a:ext cx="4098281" cy="31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2_Default Design">
  <a:themeElements>
    <a:clrScheme name="">
      <a:dk1>
        <a:srgbClr val="0033CC"/>
      </a:dk1>
      <a:lt1>
        <a:srgbClr val="FFFFFF"/>
      </a:lt1>
      <a:dk2>
        <a:srgbClr val="0033CC"/>
      </a:dk2>
      <a:lt2>
        <a:srgbClr val="000000"/>
      </a:lt2>
      <a:accent1>
        <a:srgbClr val="0033CC"/>
      </a:accent1>
      <a:accent2>
        <a:srgbClr val="0033CC"/>
      </a:accent2>
      <a:accent3>
        <a:srgbClr val="FFFFFF"/>
      </a:accent3>
      <a:accent4>
        <a:srgbClr val="002AAE"/>
      </a:accent4>
      <a:accent5>
        <a:srgbClr val="AAADE2"/>
      </a:accent5>
      <a:accent6>
        <a:srgbClr val="002DB9"/>
      </a:accent6>
      <a:hlink>
        <a:srgbClr val="FF0000"/>
      </a:hlink>
      <a:folHlink>
        <a:srgbClr val="0033CC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0000"/>
        </a:dk1>
        <a:lt1>
          <a:srgbClr val="FFFFFF"/>
        </a:lt1>
        <a:dk2>
          <a:srgbClr val="404040"/>
        </a:dk2>
        <a:lt2>
          <a:srgbClr val="000000"/>
        </a:lt2>
        <a:accent1>
          <a:srgbClr val="2F2F2F"/>
        </a:accent1>
        <a:accent2>
          <a:srgbClr val="5F5F5F"/>
        </a:accent2>
        <a:accent3>
          <a:srgbClr val="AFAFAF"/>
        </a:accent3>
        <a:accent4>
          <a:srgbClr val="DADADA"/>
        </a:accent4>
        <a:accent5>
          <a:srgbClr val="ADADAD"/>
        </a:accent5>
        <a:accent6>
          <a:srgbClr val="555555"/>
        </a:accent6>
        <a:hlink>
          <a:srgbClr val="727272"/>
        </a:hlink>
        <a:folHlink>
          <a:srgbClr val="8F8F8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63371</TotalTime>
  <Words>3693</Words>
  <Application>Microsoft Office PowerPoint</Application>
  <PresentationFormat>On-screen Show (4:3)</PresentationFormat>
  <Paragraphs>474</Paragraphs>
  <Slides>55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ＭＳ Ｐゴシック</vt:lpstr>
      <vt:lpstr>Arial</vt:lpstr>
      <vt:lpstr>Arial Black</vt:lpstr>
      <vt:lpstr>Arial Narrow</vt:lpstr>
      <vt:lpstr>Bell MT</vt:lpstr>
      <vt:lpstr>Calibri</vt:lpstr>
      <vt:lpstr>Times New Roman</vt:lpstr>
      <vt:lpstr>Wingdings</vt:lpstr>
      <vt:lpstr>2_Default Design</vt:lpstr>
      <vt:lpstr>Office Theme</vt:lpstr>
      <vt:lpstr>Default Design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Commissioning / Graduation</dc:title>
  <dc:creator>Maintenance</dc:creator>
  <cp:lastModifiedBy>Wilhelm, Robert G LT USN USNA Annapolis</cp:lastModifiedBy>
  <cp:revision>2247</cp:revision>
  <cp:lastPrinted>2021-08-23T23:35:31Z</cp:lastPrinted>
  <dcterms:created xsi:type="dcterms:W3CDTF">2008-08-04T12:05:44Z</dcterms:created>
  <dcterms:modified xsi:type="dcterms:W3CDTF">2023-05-24T18:47:34Z</dcterms:modified>
</cp:coreProperties>
</file>